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1" r:id="rId4"/>
    <p:sldId id="273" r:id="rId5"/>
    <p:sldId id="272" r:id="rId6"/>
    <p:sldId id="258" r:id="rId7"/>
    <p:sldId id="265" r:id="rId8"/>
    <p:sldId id="270" r:id="rId9"/>
    <p:sldId id="276" r:id="rId10"/>
    <p:sldId id="262" r:id="rId11"/>
    <p:sldId id="274" r:id="rId12"/>
    <p:sldId id="263" r:id="rId13"/>
    <p:sldId id="264" r:id="rId14"/>
    <p:sldId id="260" r:id="rId15"/>
    <p:sldId id="259" r:id="rId16"/>
    <p:sldId id="281" r:id="rId17"/>
    <p:sldId id="275" r:id="rId18"/>
    <p:sldId id="266" r:id="rId19"/>
    <p:sldId id="268" r:id="rId20"/>
    <p:sldId id="269" r:id="rId21"/>
    <p:sldId id="267" r:id="rId22"/>
    <p:sldId id="277" r:id="rId23"/>
    <p:sldId id="280" r:id="rId24"/>
    <p:sldId id="279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16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2CF56-CBEB-BB4D-9C05-E244AE0A9136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B06BF-C621-D041-9210-AA1AF62D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6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B06BF-C621-D041-9210-AA1AF62DB0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F8F8-7149-448A-F4F0-C1D10F8EF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4BD51-0A39-4B80-FB16-4A2E296C7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73BFE-6CAA-71DB-9500-BF2134DB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C208A-7188-78E0-2F04-FF13ECE6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0C4B8-37D8-C6FE-4EA4-5AC8378B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B43B-8FF8-4DF4-CFE5-0A68BD5F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CF050-1ADE-485D-79E3-FFA147B03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3AEC2-9D41-201A-0ECD-AF4AD5DD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D6FA-5C1E-58A6-7121-AE88FB19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C9903-04EF-26B9-3837-DDAF38BD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8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7E6983-B971-9EFD-D826-8D6C1E3B3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B3322-F491-7471-E58A-7FEADEA08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B4841-5D13-964B-B9CF-422AA9D6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4D12D-6412-1CD1-E208-25563E5B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B6C7-2703-1D30-3E74-3DC5F67D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5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AB52-E526-3628-204A-15BEE7CD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4AEC0-0930-1A95-F59D-7A3DE13B5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F32A1-7753-8756-09B0-FFD1425A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887C8-AEAF-A1C9-8A51-C1A1DF0B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9F2A5-96A4-D87A-444E-EE64CBE4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C9CC-38F1-879D-7256-E7B5C5D8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0A187-AAF8-A98A-3C2C-F557EEA76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C4695-DC5B-B3EF-C03B-4E113A3B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10B56-04C2-7963-CB83-E80DE287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D3BAE-93AD-04CF-1E81-67417011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3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B66E-91E1-5AFA-5CF0-A94FA0D7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75D23-B092-39FD-BA85-131020D5D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515F9-12F6-8F67-B210-7319527ED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9110E-9561-BA53-8B85-063F5EDE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3F9F2-BA16-844E-5BBC-74D0929C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64108-077B-D9F3-E8F2-187EC28A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571A-8ED7-7F57-CC0E-3D99ACA4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42867-FD22-DF62-AB3D-5C81C8CD8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C2753-1831-1CFC-0137-EF91B146B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8E7F0-A371-3804-1AC9-2C41CD548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5C764-98F0-58B5-2100-C220B27B6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E5E1A0-2E78-254C-0C31-C15AB45A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E2C09-F69E-2895-C026-3F66E5C6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7447F-A64A-EA56-D7D6-B32B4152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8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5EF6-DA52-B5AA-6242-07EB37FB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45170-7A0D-F3F2-E2BA-B0CDAE67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F8557-6FE4-D495-B4A9-2AD23E35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BAB57-9AB9-3021-4A71-73600E1F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6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0565-CA64-A3DA-AD5F-45FEB712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08FDA-316C-E195-CC49-B61BCBCB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05FD4-B6B8-E212-D80D-55DA96CE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A98B-EC85-CAB2-0411-8804F0B3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6E1D-7A7E-D68A-BCCC-1E163332F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34644-1BB5-E2B6-8864-A200D8FC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46279-18C0-BD26-C940-632AAFC4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CF38C-6D72-89C9-2F28-C5E32C32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65592-0A02-2083-9984-E8CFC96C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9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0FFD-1694-FD26-6F44-7A9C92E3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31DA7-1504-8637-3E33-BA8A342E2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DA03B-3740-9D08-6214-45D343470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DC69F-32C1-6EC4-650C-07040A7F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166A8-4860-9F30-883B-B8345C40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6E04D-4476-1641-044E-C5998D67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282F2-C97D-0E59-1883-50B5C463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C7575-C951-9772-D3BB-10F98DC4B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75A0B-E624-6DA0-DE6B-8647608B8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F7905-E13B-9542-B7A7-FB017280334C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CADED-1F8A-5103-4378-7E4D828BD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A04FD-0378-B3AD-475E-CCE3D508C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60390-3BA4-6048-ACA3-B18439B1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2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3CF61-1D97-891F-FB93-60A6AA2FB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619" y="390525"/>
            <a:ext cx="10936902" cy="2487307"/>
          </a:xfrm>
        </p:spPr>
        <p:txBody>
          <a:bodyPr anchor="ctr"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</a:rPr>
              <a:t>Finding DX {Through DX SPOTS}</a:t>
            </a:r>
            <a:br>
              <a:rPr lang="en-US" sz="6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Phil Gould, G4FVZ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C59A009-1618-8C77-162E-BC27C141B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7" y="3134918"/>
            <a:ext cx="10118598" cy="28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8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293FF-AB4C-89E0-2465-011057C6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Let’s Get Going : Probe Band (and your Set Up) with Passive Tools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DF2E-DFB4-0E3B-BBC1-4AC92D0B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Internet scrapers</a:t>
            </a:r>
          </a:p>
          <a:p>
            <a:pPr lvl="1"/>
            <a:r>
              <a:rPr lang="en-US" sz="4400" b="1" dirty="0"/>
              <a:t>Reverse Beacon Network (RBN)</a:t>
            </a:r>
          </a:p>
          <a:p>
            <a:pPr lvl="1"/>
            <a:r>
              <a:rPr lang="en-US" sz="4400" b="1" dirty="0"/>
              <a:t>PSK Reporter</a:t>
            </a:r>
          </a:p>
          <a:p>
            <a:pPr lvl="1"/>
            <a:r>
              <a:rPr lang="en-US" sz="4400" b="1" dirty="0"/>
              <a:t>Don’t forget to spot yourself</a:t>
            </a:r>
          </a:p>
        </p:txBody>
      </p:sp>
    </p:spTree>
    <p:extLst>
      <p:ext uri="{BB962C8B-B14F-4D97-AF65-F5344CB8AC3E}">
        <p14:creationId xmlns:p14="http://schemas.microsoft.com/office/powerpoint/2010/main" val="380184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4FD64-F1A5-1B5C-C023-0A8D77DF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Take A Look At Propagation Predictors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43D628-28EB-EC62-8EB1-A38B01F8A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38"/>
          <a:stretch/>
        </p:blipFill>
        <p:spPr>
          <a:xfrm>
            <a:off x="5477999" y="640080"/>
            <a:ext cx="556720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593B2-DC63-3CFD-C3BE-03862491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Reverse Beacon Network (RBN)</a:t>
            </a:r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84FDEE0-6F87-47FA-2634-D29EA513B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5118"/>
            <a:ext cx="10515599" cy="41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9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944FF888-AD0E-2BC4-6496-5E9A71D80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54177-87A5-0A21-6270-2F794CBC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PSK Reporter : Data Modes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76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E0B36-65B5-AAA2-359A-0CEE9001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Lot of DX is on Digital:</a:t>
            </a:r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Understand and Use FT8 Fox &amp; Hounds Mode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AE45142-E8BD-EA94-17C3-6FAE2457F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182" y="1672045"/>
            <a:ext cx="4777381" cy="334416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F2C12-090F-032E-01E1-F2A1D5973F6B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Special Operating Mode For FT8 – </a:t>
            </a:r>
            <a:r>
              <a:rPr lang="en-US" sz="2000" b="1" dirty="0" err="1"/>
              <a:t>Dxpeditions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Identify the Fox – must use ‘split’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They may have a spot QRG low down (300-900Hz)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You are the Hound – transmit above 1000Hz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You must ‘see’ the Fox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Allows DX station to work up to 5 people at once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Remember to switch it off after!</a:t>
            </a:r>
          </a:p>
        </p:txBody>
      </p:sp>
    </p:spTree>
    <p:extLst>
      <p:ext uri="{BB962C8B-B14F-4D97-AF65-F5344CB8AC3E}">
        <p14:creationId xmlns:p14="http://schemas.microsoft.com/office/powerpoint/2010/main" val="415742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D12574-25F0-4BB1-AA48-9DE7527AF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B5BD1-AA5A-CB73-E4DD-F49B2AFB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/>
              <a:t>Chasing Dxpeditions : Check Their Website and Blog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0E231-5E58-740A-357E-6B3E79332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bg1"/>
                </a:solidFill>
              </a:rPr>
              <a:t>Get plugged into Spot Systems that you can search by callsign:</a:t>
            </a:r>
          </a:p>
        </p:txBody>
      </p:sp>
      <p:pic>
        <p:nvPicPr>
          <p:cNvPr id="4" name="Picture 3" descr="bs7h.jpg">
            <a:extLst>
              <a:ext uri="{FF2B5EF4-FFF2-40B4-BE49-F238E27FC236}">
                <a16:creationId xmlns:a16="http://schemas.microsoft.com/office/drawing/2014/main" id="{7A1E2505-66A1-B2CB-8F1B-6407F726BF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" y="2798995"/>
            <a:ext cx="3703320" cy="2777490"/>
          </a:xfrm>
          <a:prstGeom prst="rect">
            <a:avLst/>
          </a:prstGeom>
        </p:spPr>
      </p:pic>
      <p:pic>
        <p:nvPicPr>
          <p:cNvPr id="5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66758424-746E-3963-458E-7B0106B5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340" y="3072115"/>
            <a:ext cx="3703320" cy="2231249"/>
          </a:xfrm>
          <a:prstGeom prst="rect">
            <a:avLst/>
          </a:prstGeom>
        </p:spPr>
      </p:pic>
      <p:pic>
        <p:nvPicPr>
          <p:cNvPr id="6" name="Picture 5" descr="Garden Cottage QTH.jpg">
            <a:extLst>
              <a:ext uri="{FF2B5EF4-FFF2-40B4-BE49-F238E27FC236}">
                <a16:creationId xmlns:a16="http://schemas.microsoft.com/office/drawing/2014/main" id="{C79DF8E5-463C-82DF-3C00-BD4B172816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5592" y="3173955"/>
            <a:ext cx="3703320" cy="20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A6855-BC78-E194-944F-E2822AE6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Know What’s Coming UP?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FF43C83-B891-9F76-7B71-6FBB3FB02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917" y="2427541"/>
            <a:ext cx="674706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15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3CBED4-9D5A-0207-6862-E529EF2E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Spot ‘Intelligence’ is Key</a:t>
            </a:r>
          </a:p>
        </p:txBody>
      </p:sp>
      <p:pic>
        <p:nvPicPr>
          <p:cNvPr id="8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B700E31-FA10-95AC-5505-1FF29DCB6D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1308" y="1858282"/>
            <a:ext cx="4471099" cy="4351338"/>
          </a:xfrm>
        </p:spPr>
      </p:pic>
      <p:pic>
        <p:nvPicPr>
          <p:cNvPr id="10" name="Content Placeholder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1A2FA61-39E1-7C46-7C5B-A7B4F82D2D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2198915"/>
            <a:ext cx="5903689" cy="3211906"/>
          </a:xfrm>
        </p:spPr>
      </p:pic>
    </p:spTree>
    <p:extLst>
      <p:ext uri="{BB962C8B-B14F-4D97-AF65-F5344CB8AC3E}">
        <p14:creationId xmlns:p14="http://schemas.microsoft.com/office/powerpoint/2010/main" val="86880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7723-D23F-9474-3C8E-9C0F6E9A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90" y="0"/>
            <a:ext cx="10515600" cy="1325563"/>
          </a:xfrm>
        </p:spPr>
        <p:txBody>
          <a:bodyPr/>
          <a:lstStyle/>
          <a:p>
            <a:r>
              <a:rPr lang="en-US" b="1" dirty="0"/>
              <a:t>DX Heat : A Good Place to Start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B0140E-39DB-6D19-D69C-DD2D5FFB7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213" y="1033021"/>
            <a:ext cx="7982345" cy="5625143"/>
          </a:xfr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DA63AE8B-3C63-5C15-B3B4-28A8408863B0}"/>
              </a:ext>
            </a:extLst>
          </p:cNvPr>
          <p:cNvSpPr/>
          <p:nvPr/>
        </p:nvSpPr>
        <p:spPr>
          <a:xfrm>
            <a:off x="8169044" y="3524376"/>
            <a:ext cx="248281" cy="205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4AECEF0D-FCEF-FA5A-6B1E-3DB6CACBF99D}"/>
              </a:ext>
            </a:extLst>
          </p:cNvPr>
          <p:cNvSpPr/>
          <p:nvPr/>
        </p:nvSpPr>
        <p:spPr>
          <a:xfrm>
            <a:off x="8169044" y="4469054"/>
            <a:ext cx="314893" cy="1574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D805E66-632A-E01C-0B24-569835B215D2}"/>
              </a:ext>
            </a:extLst>
          </p:cNvPr>
          <p:cNvSpPr/>
          <p:nvPr/>
        </p:nvSpPr>
        <p:spPr>
          <a:xfrm>
            <a:off x="1205070" y="25070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971FE-55CD-BE56-1834-172D8F29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Club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Log is Really Handy</a:t>
            </a:r>
          </a:p>
        </p:txBody>
      </p:sp>
      <p:pic>
        <p:nvPicPr>
          <p:cNvPr id="5" name="Content Placeholder 4" descr="Graphical user interface, application, table&#10;&#10;Description automatically generated with medium confidence">
            <a:extLst>
              <a:ext uri="{FF2B5EF4-FFF2-40B4-BE49-F238E27FC236}">
                <a16:creationId xmlns:a16="http://schemas.microsoft.com/office/drawing/2014/main" id="{B64DFDDA-4BF1-BD66-EEC1-4163A131F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7081" y="0"/>
            <a:ext cx="5482098" cy="63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1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68E78-A151-9D1C-AFB5-470F089E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</a:rPr>
              <a:t>What’s DX?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9977A-83E5-BAB5-45DE-BAEAE722D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Acronym for long distance communication</a:t>
            </a:r>
          </a:p>
          <a:p>
            <a:r>
              <a:rPr lang="en-US" b="1" dirty="0"/>
              <a:t>Non-G contacts</a:t>
            </a:r>
          </a:p>
          <a:p>
            <a:r>
              <a:rPr lang="en-US" b="1" dirty="0"/>
              <a:t>Exotics</a:t>
            </a:r>
          </a:p>
          <a:p>
            <a:r>
              <a:rPr lang="en-US" b="1" dirty="0"/>
              <a:t>DXCC’s you haven’t got</a:t>
            </a:r>
          </a:p>
          <a:p>
            <a:r>
              <a:rPr lang="en-US" b="1" dirty="0"/>
              <a:t>Its really all relative – I’d like GI on 13cm!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0334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CCC1-B66F-189E-57E2-78CB88DE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378"/>
            <a:ext cx="10515600" cy="1325563"/>
          </a:xfrm>
        </p:spPr>
        <p:txBody>
          <a:bodyPr/>
          <a:lstStyle/>
          <a:p>
            <a:r>
              <a:rPr lang="en-US" b="1" dirty="0"/>
              <a:t>DX Maps Also Useful</a:t>
            </a:r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0FAD59F-7986-5F9B-904E-46CF57C4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06" y="1690688"/>
            <a:ext cx="528084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C3BD0-1C33-17A8-9608-72C1E38CD73E}"/>
              </a:ext>
            </a:extLst>
          </p:cNvPr>
          <p:cNvSpPr txBox="1"/>
          <p:nvPr/>
        </p:nvSpPr>
        <p:spPr>
          <a:xfrm>
            <a:off x="6933235" y="2558005"/>
            <a:ext cx="461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Search Mode, Last 15mins, propagation model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A9C7A-870E-98BC-B5A8-4FC7572F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26" y="3342639"/>
            <a:ext cx="3678729" cy="26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54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3BE44-0F43-F314-38AA-0A47F957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DX : CLUSTER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26C62-2330-6634-E170-F6C1F494B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Cluster : </a:t>
            </a:r>
            <a:r>
              <a:rPr lang="en-GB" b="0" i="0" u="none" strike="noStrike" dirty="0">
                <a:effectLst/>
              </a:rPr>
              <a:t>A DX Cluster is a means for Amateur (Ham) Radio operators to tell each other, in real time, about DX stations</a:t>
            </a:r>
          </a:p>
          <a:p>
            <a:r>
              <a:rPr lang="en-GB" dirty="0"/>
              <a:t>Link to Logger </a:t>
            </a:r>
          </a:p>
          <a:p>
            <a:pPr lvl="1"/>
            <a:r>
              <a:rPr lang="en-GB" sz="2800" dirty="0"/>
              <a:t>Set up from cluster utility – set Address and Ports</a:t>
            </a:r>
          </a:p>
          <a:p>
            <a:pPr lvl="1"/>
            <a:r>
              <a:rPr lang="en-GB" sz="2800" dirty="0"/>
              <a:t>Can use more than one</a:t>
            </a:r>
          </a:p>
          <a:p>
            <a:pPr lvl="1"/>
            <a:r>
              <a:rPr lang="en-GB" sz="2800" dirty="0"/>
              <a:t>VE7CC is a common </a:t>
            </a:r>
          </a:p>
          <a:p>
            <a:pPr lvl="1"/>
            <a:r>
              <a:rPr lang="en-GB" sz="2800" dirty="0"/>
              <a:t>Highly Configurable</a:t>
            </a:r>
          </a:p>
          <a:p>
            <a:pPr lvl="2"/>
            <a:r>
              <a:rPr lang="en-GB" sz="2800" dirty="0"/>
              <a:t>User/Spot base, distance, mode, country filters</a:t>
            </a:r>
          </a:p>
          <a:p>
            <a:pPr lvl="2"/>
            <a:r>
              <a:rPr lang="en-GB" sz="2800" dirty="0"/>
              <a:t>Set Alarms and messaging</a:t>
            </a:r>
          </a:p>
          <a:p>
            <a:pPr lvl="2"/>
            <a:r>
              <a:rPr lang="en-GB" sz="2800" dirty="0"/>
              <a:t>Select Rejects</a:t>
            </a:r>
          </a:p>
          <a:p>
            <a:pPr lvl="2"/>
            <a:r>
              <a:rPr lang="en-GB" sz="2800" dirty="0"/>
              <a:t>Link to awards and alerts – LOTW users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20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E0D7-31B6-4B37-AD51-2CC383989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Cluster Spotter Becomes Part Of Logger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22F6171-931C-85AA-CE08-D35E0DCB9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558" y="1825625"/>
            <a:ext cx="7516884" cy="4351338"/>
          </a:xfr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55DFB9ED-C4BF-CE2F-F595-D6F58D666969}"/>
              </a:ext>
            </a:extLst>
          </p:cNvPr>
          <p:cNvSpPr/>
          <p:nvPr/>
        </p:nvSpPr>
        <p:spPr>
          <a:xfrm>
            <a:off x="1410962" y="2276917"/>
            <a:ext cx="55106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A1F8B51C-EC4A-5236-F79A-91B2151733B6}"/>
              </a:ext>
            </a:extLst>
          </p:cNvPr>
          <p:cNvSpPr/>
          <p:nvPr/>
        </p:nvSpPr>
        <p:spPr>
          <a:xfrm>
            <a:off x="9985732" y="3300318"/>
            <a:ext cx="39361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323BB2FB-265E-255A-A493-7AF1C7F4A798}"/>
              </a:ext>
            </a:extLst>
          </p:cNvPr>
          <p:cNvSpPr/>
          <p:nvPr/>
        </p:nvSpPr>
        <p:spPr>
          <a:xfrm>
            <a:off x="9985732" y="4956231"/>
            <a:ext cx="56923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D9D728F6-8B28-0D0A-7510-AD0211E1DBF4}"/>
              </a:ext>
            </a:extLst>
          </p:cNvPr>
          <p:cNvSpPr/>
          <p:nvPr/>
        </p:nvSpPr>
        <p:spPr>
          <a:xfrm>
            <a:off x="9991660" y="5355902"/>
            <a:ext cx="252403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4295C-D38B-F534-D8A4-3ADB06DE1F0E}"/>
              </a:ext>
            </a:extLst>
          </p:cNvPr>
          <p:cNvSpPr txBox="1"/>
          <p:nvPr/>
        </p:nvSpPr>
        <p:spPr>
          <a:xfrm>
            <a:off x="351227" y="2437244"/>
            <a:ext cx="149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 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7FD95-19B0-34FD-3266-C41DAD16F5B9}"/>
              </a:ext>
            </a:extLst>
          </p:cNvPr>
          <p:cNvSpPr txBox="1"/>
          <p:nvPr/>
        </p:nvSpPr>
        <p:spPr>
          <a:xfrm>
            <a:off x="10379348" y="2976705"/>
            <a:ext cx="164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DXCC &amp; Awards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A3618-2DC2-F993-6C65-7ACA27A248E0}"/>
              </a:ext>
            </a:extLst>
          </p:cNvPr>
          <p:cNvSpPr txBox="1"/>
          <p:nvPr/>
        </p:nvSpPr>
        <p:spPr>
          <a:xfrm>
            <a:off x="10633685" y="4771565"/>
            <a:ext cx="15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Filter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F5A2A-93C5-4929-B163-EB6205E45692}"/>
              </a:ext>
            </a:extLst>
          </p:cNvPr>
          <p:cNvSpPr txBox="1"/>
          <p:nvPr/>
        </p:nvSpPr>
        <p:spPr>
          <a:xfrm>
            <a:off x="10270347" y="5355902"/>
            <a:ext cx="1676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Band, Mode and Origin Filters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85A0964-330A-AC9A-9FB1-D55C0B150A53}"/>
              </a:ext>
            </a:extLst>
          </p:cNvPr>
          <p:cNvSpPr/>
          <p:nvPr/>
        </p:nvSpPr>
        <p:spPr>
          <a:xfrm>
            <a:off x="1410840" y="2265118"/>
            <a:ext cx="55106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386D114-6287-B283-B096-D29E1934C71E}"/>
              </a:ext>
            </a:extLst>
          </p:cNvPr>
          <p:cNvSpPr/>
          <p:nvPr/>
        </p:nvSpPr>
        <p:spPr>
          <a:xfrm flipV="1">
            <a:off x="1072125" y="3970904"/>
            <a:ext cx="1101931" cy="2308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4B779-1D2F-EF9F-1DFF-0B3A5355778B}"/>
              </a:ext>
            </a:extLst>
          </p:cNvPr>
          <p:cNvSpPr txBox="1"/>
          <p:nvPr/>
        </p:nvSpPr>
        <p:spPr>
          <a:xfrm rot="16200000">
            <a:off x="1065176" y="4956231"/>
            <a:ext cx="124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1738606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57CAB5-0DF0-FDF5-E6B2-6ECE8462E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0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2E270-058E-C9C6-1A83-13FFDBBC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1">
                <a:solidFill>
                  <a:schemeClr val="tx1">
                    <a:lumMod val="85000"/>
                    <a:lumOff val="15000"/>
                  </a:schemeClr>
                </a:solidFill>
              </a:rPr>
              <a:t>How I Operate In My Shack : ICOM</a:t>
            </a:r>
            <a:br>
              <a:rPr lang="en-US" sz="23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300" b="1">
                <a:solidFill>
                  <a:schemeClr val="tx1">
                    <a:lumMod val="85000"/>
                    <a:lumOff val="15000"/>
                  </a:schemeClr>
                </a:solidFill>
              </a:rPr>
              <a:t>(linked To a Panadapter)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2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685CB-5FAF-BD26-D9B5-73085767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How I Operate in My Shack (Flex)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59F6365-A429-36B3-F7F6-43E8A6D24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49"/>
          <a:stretch/>
        </p:blipFill>
        <p:spPr>
          <a:xfrm>
            <a:off x="331567" y="2891166"/>
            <a:ext cx="5455917" cy="306894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CFD6261-9CDD-BFF7-F435-399B98486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007098"/>
            <a:ext cx="5455917" cy="28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74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EB3CF-6A1E-09E5-183A-0C79006E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Some Concluding Remarks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A77-BE36-A4F1-62A9-CC6A1E71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This is just an introduction, but persistence pays</a:t>
            </a:r>
          </a:p>
          <a:p>
            <a:r>
              <a:rPr lang="en-US" dirty="0"/>
              <a:t>Tuning around still fun – even better now we have SDR and panoramic displays.</a:t>
            </a:r>
          </a:p>
          <a:p>
            <a:r>
              <a:rPr lang="en-US" dirty="0"/>
              <a:t>Now have fantastic intelligence and operating tools to catch the DX</a:t>
            </a:r>
          </a:p>
          <a:p>
            <a:r>
              <a:rPr lang="en-US" dirty="0"/>
              <a:t>Find out what works best for you</a:t>
            </a:r>
          </a:p>
          <a:p>
            <a:r>
              <a:rPr lang="en-US" dirty="0"/>
              <a:t>Consider joining one of the DX Spots Message Boards (CDXC)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9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4808B-3CD4-CF2B-2F66-E6955CC3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b="1"/>
              <a:t>What’s DXCC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52A69-E345-62CC-8096-04108C06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DX Century Club Award – 100 confirmed entities</a:t>
            </a:r>
          </a:p>
          <a:p>
            <a:r>
              <a:rPr lang="en-US" sz="2200"/>
              <a:t>Proof of contact – LoTW</a:t>
            </a:r>
          </a:p>
          <a:p>
            <a:r>
              <a:rPr lang="en-US" sz="2200"/>
              <a:t>5-Band DXCC</a:t>
            </a:r>
          </a:p>
          <a:p>
            <a:r>
              <a:rPr lang="en-US" sz="2200"/>
              <a:t>By mode</a:t>
            </a:r>
          </a:p>
          <a:p>
            <a:r>
              <a:rPr lang="en-US" sz="2200"/>
              <a:t>DXCC Country List - 338 Places </a:t>
            </a:r>
          </a:p>
        </p:txBody>
      </p:sp>
      <p:pic>
        <p:nvPicPr>
          <p:cNvPr id="4" name="Picture 3" descr="DXCC_Century_Award_333_X_220.gif">
            <a:extLst>
              <a:ext uri="{FF2B5EF4-FFF2-40B4-BE49-F238E27FC236}">
                <a16:creationId xmlns:a16="http://schemas.microsoft.com/office/drawing/2014/main" id="{24C8FB84-A8C1-861D-891D-A6C613073F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4296" y="1148492"/>
            <a:ext cx="6903720" cy="456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A5874-F13D-AC68-78C6-6AE14210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If You Love Just tuning The Bands – Go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A27FA-E81B-3B42-F06B-760669BA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This is all about sharpening your game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person, black, old&#10;&#10;Description automatically generated">
            <a:extLst>
              <a:ext uri="{FF2B5EF4-FFF2-40B4-BE49-F238E27FC236}">
                <a16:creationId xmlns:a16="http://schemas.microsoft.com/office/drawing/2014/main" id="{E4CF22A5-E489-4255-E925-E63A17C7D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" r="75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382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F3A0C-28DE-2471-F783-C1398904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/>
              <a:t>Before You Start – Things To Consider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4CFD-5C6D-55FA-D42B-F53276B72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500" b="1" dirty="0"/>
              <a:t>HF</a:t>
            </a:r>
          </a:p>
          <a:p>
            <a:pPr lvl="1"/>
            <a:r>
              <a:rPr lang="en-US" sz="1500" b="1" dirty="0"/>
              <a:t>Propagation</a:t>
            </a:r>
          </a:p>
          <a:p>
            <a:pPr lvl="1"/>
            <a:r>
              <a:rPr lang="en-US" sz="1500" b="1" dirty="0"/>
              <a:t>Time of day/year – summer doldrums, grey-line</a:t>
            </a:r>
          </a:p>
          <a:p>
            <a:pPr lvl="1"/>
            <a:r>
              <a:rPr lang="en-US" sz="1500" b="1" dirty="0"/>
              <a:t>Antennas – direction, angle of radiation</a:t>
            </a:r>
          </a:p>
          <a:p>
            <a:pPr lvl="1"/>
            <a:r>
              <a:rPr lang="en-US" sz="1500" b="1" dirty="0"/>
              <a:t>Know where your new DXCC is</a:t>
            </a:r>
          </a:p>
          <a:p>
            <a:pPr lvl="1"/>
            <a:r>
              <a:rPr lang="en-US" sz="1500" b="1" dirty="0"/>
              <a:t>Decide what you are hunting with – QRP or QRO</a:t>
            </a:r>
          </a:p>
          <a:p>
            <a:pPr lvl="1"/>
            <a:r>
              <a:rPr lang="en-US" sz="1500" b="1" dirty="0"/>
              <a:t>Exploit contests – CQ WW</a:t>
            </a:r>
          </a:p>
          <a:p>
            <a:r>
              <a:rPr lang="en-US" sz="1500" b="1" dirty="0"/>
              <a:t>VHF</a:t>
            </a:r>
          </a:p>
          <a:p>
            <a:pPr lvl="1"/>
            <a:r>
              <a:rPr lang="en-US" sz="1500" b="1" dirty="0" err="1"/>
              <a:t>Tropo</a:t>
            </a:r>
            <a:r>
              <a:rPr lang="en-US" sz="1500" b="1" dirty="0"/>
              <a:t>, E’s, meteors, rain, aurora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0AFAF8CD-272C-F106-4BE4-555F50514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6" r="264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095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26F66-2F3C-0CAD-6E82-8E28F93B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So What’s a Spot?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29EBE-3F2F-E653-CADB-188554C0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Something that helps you find the DX – someone has ‘spotted’ it</a:t>
            </a:r>
          </a:p>
          <a:p>
            <a:r>
              <a:rPr lang="en-US" dirty="0"/>
              <a:t>Usually delivered by a ‘Cluster’</a:t>
            </a:r>
          </a:p>
          <a:p>
            <a:r>
              <a:rPr lang="en-US" dirty="0"/>
              <a:t>Can be ‘Passive’ and ‘Active’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9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02000-A728-CFE3-23B7-07F65FBF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Before You chase Spots Do the Simple Things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D3186-8AE4-9B60-FE4C-20FEB413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CAT control with station logger – highly desirable</a:t>
            </a:r>
          </a:p>
          <a:p>
            <a:pPr lvl="1"/>
            <a:r>
              <a:rPr lang="en-US" dirty="0"/>
              <a:t>QRG, mode, beam heading</a:t>
            </a:r>
          </a:p>
          <a:p>
            <a:r>
              <a:rPr lang="en-US" dirty="0"/>
              <a:t>Use what the logger already provides</a:t>
            </a:r>
          </a:p>
          <a:p>
            <a:r>
              <a:rPr lang="en-US" dirty="0"/>
              <a:t>Remember contests - Call last, Call late</a:t>
            </a:r>
          </a:p>
          <a:p>
            <a:r>
              <a:rPr lang="en-US" dirty="0"/>
              <a:t>Have CW and QRO available</a:t>
            </a:r>
          </a:p>
          <a:p>
            <a:r>
              <a:rPr lang="en-US" dirty="0"/>
              <a:t>Major DX Expeditions on FT8 </a:t>
            </a:r>
          </a:p>
          <a:p>
            <a:r>
              <a:rPr lang="en-US" dirty="0"/>
              <a:t>Persist</a:t>
            </a:r>
          </a:p>
        </p:txBody>
      </p:sp>
    </p:spTree>
    <p:extLst>
      <p:ext uri="{BB962C8B-B14F-4D97-AF65-F5344CB8AC3E}">
        <p14:creationId xmlns:p14="http://schemas.microsoft.com/office/powerpoint/2010/main" val="59517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B1C90-A91E-30B3-D7F5-B8B9568D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Know which way you are pointing to hunt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035C793-A279-C718-E8E4-AB8B29E22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19" y="669394"/>
            <a:ext cx="4513197" cy="5503900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833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4D9ED-BBAC-A186-A66F-DFFDC810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/>
              <a:t>Check Out Beacons</a:t>
            </a: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D1D4335E-668D-B8CE-5044-C6E0ED307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1" b="23587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F08B460-A369-6883-3B76-DD0612C3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>
            <a:normAutofit/>
          </a:bodyPr>
          <a:lstStyle/>
          <a:p>
            <a:r>
              <a:rPr lang="en-US" sz="2000"/>
              <a:t>Look up timing and frequency</a:t>
            </a:r>
          </a:p>
          <a:p>
            <a:r>
              <a:rPr lang="en-US" sz="2000"/>
              <a:t>For 10m and 6m use Beaconspot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4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607</Words>
  <Application>Microsoft Macintosh PowerPoint</Application>
  <PresentationFormat>Widescreen</PresentationFormat>
  <Paragraphs>98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Avenir Next LT Pro</vt:lpstr>
      <vt:lpstr>Calibri</vt:lpstr>
      <vt:lpstr>Calibri Light</vt:lpstr>
      <vt:lpstr>Office Theme</vt:lpstr>
      <vt:lpstr>Finding DX {Through DX SPOTS} Phil Gould, G4FVZ</vt:lpstr>
      <vt:lpstr>What’s DX?</vt:lpstr>
      <vt:lpstr>What’s DXCC</vt:lpstr>
      <vt:lpstr>If You Love Just tuning The Bands – Go Ahead</vt:lpstr>
      <vt:lpstr>Before You Start – Things To Consider</vt:lpstr>
      <vt:lpstr>So What’s a Spot?</vt:lpstr>
      <vt:lpstr>Before You chase Spots Do the Simple Things</vt:lpstr>
      <vt:lpstr>Know which way you are pointing to hunt</vt:lpstr>
      <vt:lpstr>Check Out Beacons</vt:lpstr>
      <vt:lpstr>Let’s Get Going : Probe Band (and your Set Up) with Passive Tools</vt:lpstr>
      <vt:lpstr>Take A Look At Propagation Predictors</vt:lpstr>
      <vt:lpstr>Reverse Beacon Network (RBN)</vt:lpstr>
      <vt:lpstr>PSK Reporter : Data Modes</vt:lpstr>
      <vt:lpstr>A Lot of DX is on Digital: Understand and Use FT8 Fox &amp; Hounds Mode</vt:lpstr>
      <vt:lpstr>Chasing Dxpeditions : Check Their Website and Blog</vt:lpstr>
      <vt:lpstr>How Do You Know What’s Coming UP?</vt:lpstr>
      <vt:lpstr>Spot ‘Intelligence’ is Key</vt:lpstr>
      <vt:lpstr>DX Heat : A Good Place to Start</vt:lpstr>
      <vt:lpstr>Club Log is Really Handy</vt:lpstr>
      <vt:lpstr>DX Maps Also Useful</vt:lpstr>
      <vt:lpstr>DX : CLUSTER</vt:lpstr>
      <vt:lpstr>Cluster Spotter Becomes Part Of Logger</vt:lpstr>
      <vt:lpstr>How I Operate In My Shack : ICOM (linked To a Panadapter)</vt:lpstr>
      <vt:lpstr>How I Operate in My Shack (Flex)</vt:lpstr>
      <vt:lpstr>Some 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DX Through Dx SPOTS</dc:title>
  <dc:creator>Phil Gould</dc:creator>
  <cp:lastModifiedBy>Phil Gould</cp:lastModifiedBy>
  <cp:revision>19</cp:revision>
  <dcterms:created xsi:type="dcterms:W3CDTF">2022-09-15T07:45:07Z</dcterms:created>
  <dcterms:modified xsi:type="dcterms:W3CDTF">2022-09-26T16:10:35Z</dcterms:modified>
</cp:coreProperties>
</file>